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17"/>
  </p:notesMasterIdLst>
  <p:handoutMasterIdLst>
    <p:handoutMasterId r:id="rId18"/>
  </p:handoutMasterIdLst>
  <p:sldIdLst>
    <p:sldId id="256" r:id="rId3"/>
    <p:sldId id="269" r:id="rId4"/>
    <p:sldId id="258" r:id="rId5"/>
    <p:sldId id="259" r:id="rId6"/>
    <p:sldId id="260" r:id="rId7"/>
    <p:sldId id="261" r:id="rId8"/>
    <p:sldId id="262" r:id="rId9"/>
    <p:sldId id="263" r:id="rId10"/>
    <p:sldId id="264" r:id="rId11"/>
    <p:sldId id="265" r:id="rId12"/>
    <p:sldId id="266" r:id="rId13"/>
    <p:sldId id="267" r:id="rId14"/>
    <p:sldId id="268" r:id="rId15"/>
    <p:sldId id="271"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C51C1162-A19E-4A9C-86D3-67A1F51AD4E6}" type="datetimeFigureOut">
              <a:rPr lang="en-US"/>
              <a:pPr/>
              <a:t>8/14/2015</a:t>
            </a:fld>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52B4086C-C38D-4469-A2F0-C09C8DE41F0C}" type="slidenum">
              <a:rPr lang="en-US"/>
              <a:pPr/>
              <a:t>‹#›</a:t>
            </a:fld>
            <a:endParaRPr lang="en-US"/>
          </a:p>
        </p:txBody>
      </p:sp>
    </p:spTree>
    <p:extLst>
      <p:ext uri="{BB962C8B-B14F-4D97-AF65-F5344CB8AC3E}">
        <p14:creationId xmlns:p14="http://schemas.microsoft.com/office/powerpoint/2010/main" val="394990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D9831E8-86DC-492C-83DA-490F18D87DCE}" type="datetimeFigureOut">
              <a:rPr lang="en-US"/>
              <a:pPr>
                <a:defRPr/>
              </a:pPr>
              <a:t>8/14/2015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1FDB224-8954-4343-B5B1-822500249071}" type="slidenum">
              <a:rPr lang="en-US"/>
              <a:pPr>
                <a:defRPr/>
              </a:pPr>
              <a:t>‹#›</a:t>
            </a:fld>
            <a:endParaRPr lang="en-US"/>
          </a:p>
        </p:txBody>
      </p:sp>
    </p:spTree>
    <p:extLst>
      <p:ext uri="{BB962C8B-B14F-4D97-AF65-F5344CB8AC3E}">
        <p14:creationId xmlns:p14="http://schemas.microsoft.com/office/powerpoint/2010/main" val="167136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56F3ECC-FC02-43BF-B9BC-3847B51406ED}" type="datetimeFigureOut">
              <a:rPr lang="en-US"/>
              <a:pPr/>
              <a:t>8/14/2015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4FCCA6-0545-4B2E-AC07-3F2AFA2E2DA4}" type="slidenum">
              <a:rPr lang="en-US"/>
              <a:pPr/>
              <a:t>‹#›</a:t>
            </a:fld>
            <a:endParaRPr lang="en-US"/>
          </a:p>
        </p:txBody>
      </p:sp>
    </p:spTree>
    <p:extLst>
      <p:ext uri="{BB962C8B-B14F-4D97-AF65-F5344CB8AC3E}">
        <p14:creationId xmlns:p14="http://schemas.microsoft.com/office/powerpoint/2010/main" val="95975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1388B6-AD5F-4613-BF01-BC933F09F220}" type="datetimeFigureOut">
              <a:rPr lang="en-US"/>
              <a:pPr/>
              <a:t>8/14/2015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D2FDF0-C6E6-4013-A4FA-D31E7FB3A54A}" type="slidenum">
              <a:rPr lang="en-US"/>
              <a:pPr/>
              <a:t>‹#›</a:t>
            </a:fld>
            <a:endParaRPr lang="en-US"/>
          </a:p>
        </p:txBody>
      </p:sp>
    </p:spTree>
    <p:extLst>
      <p:ext uri="{BB962C8B-B14F-4D97-AF65-F5344CB8AC3E}">
        <p14:creationId xmlns:p14="http://schemas.microsoft.com/office/powerpoint/2010/main" val="318926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F3EF02-A069-4F10-A4E3-23479A00FC8A}" type="datetimeFigureOut">
              <a:rPr lang="en-US"/>
              <a:pPr/>
              <a:t>8/14/2015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8AE880-7F25-4443-9777-BF3E26841722}" type="slidenum">
              <a:rPr lang="en-US"/>
              <a:pPr/>
              <a:t>‹#›</a:t>
            </a:fld>
            <a:endParaRPr lang="en-US"/>
          </a:p>
        </p:txBody>
      </p:sp>
    </p:spTree>
    <p:extLst>
      <p:ext uri="{BB962C8B-B14F-4D97-AF65-F5344CB8AC3E}">
        <p14:creationId xmlns:p14="http://schemas.microsoft.com/office/powerpoint/2010/main" val="195787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3AC20E2-7A1D-46AF-8515-1902FD86F42B}" type="datetimeFigureOut">
              <a:rPr lang="en-US"/>
              <a:pPr>
                <a:defRPr/>
              </a:pPr>
              <a:t>8/14/2015</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924800" y="6356350"/>
            <a:ext cx="762000" cy="365125"/>
          </a:xfrm>
        </p:spPr>
        <p:txBody>
          <a:bodyPr/>
          <a:lstStyle>
            <a:lvl1pPr>
              <a:defRPr/>
            </a:lvl1pPr>
          </a:lstStyle>
          <a:p>
            <a:pPr>
              <a:defRPr/>
            </a:pPr>
            <a:fld id="{83303C08-FECB-4404-ADB3-8E52959BB9A4}" type="slidenum">
              <a:rPr lang="en-US"/>
              <a:pPr>
                <a:defRPr/>
              </a:pPr>
              <a:t>‹#›</a:t>
            </a:fld>
            <a:endParaRPr lang="en-US"/>
          </a:p>
        </p:txBody>
      </p:sp>
    </p:spTree>
    <p:extLst>
      <p:ext uri="{BB962C8B-B14F-4D97-AF65-F5344CB8AC3E}">
        <p14:creationId xmlns:p14="http://schemas.microsoft.com/office/powerpoint/2010/main" val="124597464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C34D3EE-5469-4BA2-AF1C-608B771261B3}" type="datetimeFigureOut">
              <a:rPr lang="en-US"/>
              <a:pPr>
                <a:defRPr/>
              </a:pPr>
              <a:t>8/14/2015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7591B5A7-4056-498D-8C74-1BF3B5BF0652}" type="slidenum">
              <a:rPr lang="en-US"/>
              <a:pPr>
                <a:defRPr/>
              </a:pPr>
              <a:t>‹#›</a:t>
            </a:fld>
            <a:endParaRPr lang="en-US"/>
          </a:p>
        </p:txBody>
      </p:sp>
    </p:spTree>
    <p:extLst>
      <p:ext uri="{BB962C8B-B14F-4D97-AF65-F5344CB8AC3E}">
        <p14:creationId xmlns:p14="http://schemas.microsoft.com/office/powerpoint/2010/main" val="341215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71066F-E038-4F99-A5AA-CEBBC73BFB94}" type="datetimeFigureOut">
              <a:rPr lang="en-US"/>
              <a:pPr/>
              <a:t>8/14/2015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1630B4-127D-45DD-B15A-049501576C42}" type="slidenum">
              <a:rPr lang="en-US"/>
              <a:pPr/>
              <a:t>‹#›</a:t>
            </a:fld>
            <a:endParaRPr lang="en-US"/>
          </a:p>
        </p:txBody>
      </p:sp>
    </p:spTree>
    <p:extLst>
      <p:ext uri="{BB962C8B-B14F-4D97-AF65-F5344CB8AC3E}">
        <p14:creationId xmlns:p14="http://schemas.microsoft.com/office/powerpoint/2010/main" val="139618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E5928F-FB05-41F2-86B9-AD8791AB01DC}" type="datetimeFigureOut">
              <a:rPr lang="en-US"/>
              <a:pPr/>
              <a:t>8/14/2015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7E70B6-B76B-424E-A529-991E46542820}" type="slidenum">
              <a:rPr lang="en-US"/>
              <a:pPr/>
              <a:t>‹#›</a:t>
            </a:fld>
            <a:endParaRPr lang="en-US"/>
          </a:p>
        </p:txBody>
      </p:sp>
    </p:spTree>
    <p:extLst>
      <p:ext uri="{BB962C8B-B14F-4D97-AF65-F5344CB8AC3E}">
        <p14:creationId xmlns:p14="http://schemas.microsoft.com/office/powerpoint/2010/main" val="114311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60D1DBD-8564-4B44-A9A0-B0DE09D8ED50}" type="datetimeFigureOut">
              <a:rPr lang="en-US"/>
              <a:pPr/>
              <a:t>8/14/2015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7B7BD8-62C9-472D-9C00-BB8CF6C1DA8F}" type="slidenum">
              <a:rPr lang="en-US"/>
              <a:pPr/>
              <a:t>‹#›</a:t>
            </a:fld>
            <a:endParaRPr lang="en-US"/>
          </a:p>
        </p:txBody>
      </p:sp>
    </p:spTree>
    <p:extLst>
      <p:ext uri="{BB962C8B-B14F-4D97-AF65-F5344CB8AC3E}">
        <p14:creationId xmlns:p14="http://schemas.microsoft.com/office/powerpoint/2010/main" val="70921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8C16B87-6B20-4BF6-BD35-43CC8E621E2E}" type="datetimeFigureOut">
              <a:rPr lang="en-US"/>
              <a:pPr/>
              <a:t>8/14/2015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FCC320-BFF8-445E-A10D-BC62A5157650}" type="slidenum">
              <a:rPr lang="en-US"/>
              <a:pPr/>
              <a:t>‹#›</a:t>
            </a:fld>
            <a:endParaRPr lang="en-US"/>
          </a:p>
        </p:txBody>
      </p:sp>
    </p:spTree>
    <p:extLst>
      <p:ext uri="{BB962C8B-B14F-4D97-AF65-F5344CB8AC3E}">
        <p14:creationId xmlns:p14="http://schemas.microsoft.com/office/powerpoint/2010/main" val="360755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971015B-C648-41FE-9561-9858D416166E}" type="datetimeFigureOut">
              <a:rPr lang="en-US"/>
              <a:pPr/>
              <a:t>8/14/2015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8FE4EF-9426-478C-A3FD-7D985ABB9C26}" type="slidenum">
              <a:rPr lang="en-US"/>
              <a:pPr/>
              <a:t>‹#›</a:t>
            </a:fld>
            <a:endParaRPr lang="en-US"/>
          </a:p>
        </p:txBody>
      </p:sp>
    </p:spTree>
    <p:extLst>
      <p:ext uri="{BB962C8B-B14F-4D97-AF65-F5344CB8AC3E}">
        <p14:creationId xmlns:p14="http://schemas.microsoft.com/office/powerpoint/2010/main" val="211889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AC5706-B910-420B-8882-1AE0BE89F743}" type="datetimeFigureOut">
              <a:rPr lang="en-US"/>
              <a:pPr/>
              <a:t>8/14/2015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51A7D13-600F-478D-8AB4-E7EEF6C006B9}" type="slidenum">
              <a:rPr lang="en-US"/>
              <a:pPr/>
              <a:t>‹#›</a:t>
            </a:fld>
            <a:endParaRPr lang="en-US"/>
          </a:p>
        </p:txBody>
      </p:sp>
    </p:spTree>
    <p:extLst>
      <p:ext uri="{BB962C8B-B14F-4D97-AF65-F5344CB8AC3E}">
        <p14:creationId xmlns:p14="http://schemas.microsoft.com/office/powerpoint/2010/main" val="34132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99D3C27-9B6C-425C-83D3-6B1C7DD27CAC}" type="datetimeFigureOut">
              <a:rPr lang="en-US"/>
              <a:pPr/>
              <a:t>8/14/2015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FD8DE1-ABC4-45F3-ACAA-49BB651745A8}" type="slidenum">
              <a:rPr lang="en-US"/>
              <a:pPr/>
              <a:t>‹#›</a:t>
            </a:fld>
            <a:endParaRPr lang="en-US"/>
          </a:p>
        </p:txBody>
      </p:sp>
    </p:spTree>
    <p:extLst>
      <p:ext uri="{BB962C8B-B14F-4D97-AF65-F5344CB8AC3E}">
        <p14:creationId xmlns:p14="http://schemas.microsoft.com/office/powerpoint/2010/main" val="193686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70A84BB-D02B-4AC4-A67D-AD06ADB42D51}" type="datetimeFigureOut">
              <a:rPr lang="en-US"/>
              <a:pPr/>
              <a:t>8/14/2015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5CCB6B-B885-480F-B8F3-0724EE4AA212}" type="slidenum">
              <a:rPr lang="en-US"/>
              <a:pPr/>
              <a:t>‹#›</a:t>
            </a:fld>
            <a:endParaRPr lang="en-US"/>
          </a:p>
        </p:txBody>
      </p:sp>
    </p:spTree>
    <p:extLst>
      <p:ext uri="{BB962C8B-B14F-4D97-AF65-F5344CB8AC3E}">
        <p14:creationId xmlns:p14="http://schemas.microsoft.com/office/powerpoint/2010/main" val="108811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fld id="{D369CEB8-67CB-4505-BD57-582F9CA1D265}" type="datetimeFigureOut">
              <a:rPr lang="en-US"/>
              <a:pPr/>
              <a:t>8/14/2015</a:t>
            </a:fld>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0668C880-6DC8-4EF3-8B31-AC6B5C278D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277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277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C96F3DB2-F9BB-41C5-8F20-E4C73FD43C2D}" type="datetimeFigureOut">
              <a:rPr lang="en-US"/>
              <a:pPr>
                <a:defRPr/>
              </a:pPr>
              <a:t>8/14/2015</a:t>
            </a:fld>
            <a:endParaRPr lang="en-US"/>
          </a:p>
        </p:txBody>
      </p:sp>
      <p:sp>
        <p:nvSpPr>
          <p:cNvPr id="20"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US"/>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6564A844-3AFC-4CEF-BAAB-517CD75975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1" descr="flowers_fr02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7"/>
          <p:cNvSpPr>
            <a:spLocks noChangeArrowheads="1" noChangeShapeType="1" noTextEdit="1"/>
          </p:cNvSpPr>
          <p:nvPr/>
        </p:nvSpPr>
        <p:spPr bwMode="auto">
          <a:xfrm>
            <a:off x="1143000" y="2362200"/>
            <a:ext cx="7086600" cy="1981200"/>
          </a:xfrm>
          <a:prstGeom prst="rect">
            <a:avLst/>
          </a:prstGeom>
        </p:spPr>
        <p:txBody>
          <a:bodyPr wrap="none" fromWordArt="1">
            <a:prstTxWarp prst="textPlain">
              <a:avLst>
                <a:gd name="adj" fmla="val 50000"/>
              </a:avLst>
            </a:prstTxWarp>
          </a:bodyPr>
          <a:lstStyle/>
          <a:p>
            <a:pPr algn="ctr"/>
            <a:r>
              <a:rPr lang="en-US" sz="3600" b="1" kern="10">
                <a:ln w="12700">
                  <a:solidFill>
                    <a:srgbClr val="F7213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MÔN: TẬP LÀM VĂN</a:t>
            </a:r>
          </a:p>
          <a:p>
            <a:pPr algn="ctr"/>
            <a:r>
              <a:rPr lang="en-US" sz="3600" b="1" kern="10">
                <a:ln w="12700">
                  <a:solidFill>
                    <a:srgbClr val="F7213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LỚP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Rectangle 12"/>
          <p:cNvSpPr>
            <a:spLocks noChangeArrowheads="1"/>
          </p:cNvSpPr>
          <p:nvPr/>
        </p:nvSpPr>
        <p:spPr bwMode="auto">
          <a:xfrm>
            <a:off x="304800" y="433388"/>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i="1">
                <a:solidFill>
                  <a:srgbClr val="0000CC"/>
                </a:solidFill>
              </a:rPr>
              <a:t>Đoạn 4:  (……..) Chuối có ích như thế nên bà em thường xuyên chăm bón cho chuối tốt tươi.</a:t>
            </a:r>
          </a:p>
        </p:txBody>
      </p:sp>
      <p:sp>
        <p:nvSpPr>
          <p:cNvPr id="25613" name="Rectangle 13"/>
          <p:cNvSpPr>
            <a:spLocks noChangeArrowheads="1"/>
          </p:cNvSpPr>
          <p:nvPr/>
        </p:nvSpPr>
        <p:spPr bwMode="auto">
          <a:xfrm>
            <a:off x="228600" y="1371600"/>
            <a:ext cx="8839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500" i="1">
                <a:solidFill>
                  <a:srgbClr val="FF0000"/>
                </a:solidFill>
              </a:rPr>
              <a:t>Đoạn này thuộc phần nào của bài văn? Đoạn này nêu về vấn đề gi? Ta cần bổ sung thêm phần nào cho hoàn chỉnh?</a:t>
            </a:r>
          </a:p>
        </p:txBody>
      </p:sp>
      <p:sp>
        <p:nvSpPr>
          <p:cNvPr id="25614" name="Rectangle 14"/>
          <p:cNvSpPr>
            <a:spLocks noChangeArrowheads="1"/>
          </p:cNvSpPr>
          <p:nvPr/>
        </p:nvSpPr>
        <p:spPr bwMode="auto">
          <a:xfrm>
            <a:off x="228600" y="2222500"/>
            <a:ext cx="8686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này thuộc phần kết bài của bài văn. Đay là đoạn văn nói về ích lợi của cây chuối. Ta cần bổ sung thêm phần mở đoạn và phát triển đoạn.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12"/>
                                        </p:tgtEl>
                                        <p:attrNameLst>
                                          <p:attrName>style.visibility</p:attrName>
                                        </p:attrNameLst>
                                      </p:cBhvr>
                                      <p:to>
                                        <p:strVal val="visible"/>
                                      </p:to>
                                    </p:set>
                                    <p:animEffect transition="in" filter="checkerboard(across)">
                                      <p:cBhvr>
                                        <p:cTn id="7" dur="500"/>
                                        <p:tgtEl>
                                          <p:spTgt spid="25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13"/>
                                        </p:tgtEl>
                                        <p:attrNameLst>
                                          <p:attrName>style.visibility</p:attrName>
                                        </p:attrNameLst>
                                      </p:cBhvr>
                                      <p:to>
                                        <p:strVal val="visible"/>
                                      </p:to>
                                    </p:set>
                                    <p:animEffect transition="in" filter="checkerboard(across)">
                                      <p:cBhvr>
                                        <p:cTn id="12" dur="500"/>
                                        <p:tgtEl>
                                          <p:spTgt spid="25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614"/>
                                        </p:tgtEl>
                                        <p:attrNameLst>
                                          <p:attrName>style.visibility</p:attrName>
                                        </p:attrNameLst>
                                      </p:cBhvr>
                                      <p:to>
                                        <p:strVal val="visible"/>
                                      </p:to>
                                    </p:set>
                                    <p:animEffect transition="in" filter="checkerboard(across)">
                                      <p:cBhvr>
                                        <p:cTn id="17"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25613" grpId="0"/>
      <p:bldP spid="256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hi Oanh\q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14625"/>
            <a:ext cx="3810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p:cNvSpPr>
            <a:spLocks noChangeArrowheads="1"/>
          </p:cNvSpPr>
          <p:nvPr/>
        </p:nvSpPr>
        <p:spPr bwMode="auto">
          <a:xfrm>
            <a:off x="228600" y="209550"/>
            <a:ext cx="88392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b="1" u="sng">
                <a:solidFill>
                  <a:srgbClr val="FF0000"/>
                </a:solidFill>
              </a:rPr>
              <a:t>Đoạn 4:</a:t>
            </a:r>
            <a:r>
              <a:rPr lang="en-US" sz="2600">
                <a:solidFill>
                  <a:srgbClr val="C00000"/>
                </a:solidFill>
              </a:rPr>
              <a:t> </a:t>
            </a:r>
            <a:r>
              <a:rPr lang="en-US" sz="2600">
                <a:solidFill>
                  <a:srgbClr val="0000CC"/>
                </a:solidFill>
              </a:rPr>
              <a:t>(Cây chuối rất có ích. Trái chuối ăn rất ngon và là nguồn dinh dưỡng vô cùng quý giá. Thân chuối, củ chuối xắt mỏng cho heo ăn. Lá chuối còn dùng để gói bánh, gói giò.)</a:t>
            </a:r>
            <a:r>
              <a:rPr lang="en-US" sz="2600">
                <a:solidFill>
                  <a:srgbClr val="C00000"/>
                </a:solidFill>
              </a:rPr>
              <a:t> </a:t>
            </a:r>
            <a:r>
              <a:rPr lang="en-US" sz="2600">
                <a:solidFill>
                  <a:srgbClr val="FF0000"/>
                </a:solidFill>
              </a:rPr>
              <a:t>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checkerboard(across)">
                                      <p:cBhvr>
                                        <p:cTn id="7" dur="5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651" y="150704"/>
            <a:ext cx="6060910" cy="6071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err="1">
                <a:ln w="11430"/>
                <a:solidFill>
                  <a:srgbClr val="FF0000"/>
                </a:solidFill>
                <a:effectLst>
                  <a:outerShdw blurRad="50800" dist="39000" dir="5460000" algn="tl">
                    <a:srgbClr val="000000">
                      <a:alpha val="38000"/>
                    </a:srgbClr>
                  </a:outerShdw>
                </a:effectLst>
              </a:rPr>
              <a:t>Hoàn</a:t>
            </a:r>
            <a:r>
              <a:rPr lang="en-US" sz="5400" b="1" dirty="0">
                <a:ln w="11430"/>
                <a:solidFill>
                  <a:srgbClr val="FF0000"/>
                </a:solidFill>
                <a:effectLst>
                  <a:outerShdw blurRad="50800" dist="39000" dir="5460000" algn="tl">
                    <a:srgbClr val="000000">
                      <a:alpha val="38000"/>
                    </a:srgbClr>
                  </a:outerShdw>
                </a:effectLst>
              </a:rPr>
              <a:t> </a:t>
            </a:r>
            <a:r>
              <a:rPr lang="en-US" sz="5400" b="1" dirty="0" err="1">
                <a:ln w="11430"/>
                <a:solidFill>
                  <a:srgbClr val="FF0000"/>
                </a:solidFill>
                <a:effectLst>
                  <a:outerShdw blurRad="50800" dist="39000" dir="5460000" algn="tl">
                    <a:srgbClr val="000000">
                      <a:alpha val="38000"/>
                    </a:srgbClr>
                  </a:outerShdw>
                </a:effectLst>
              </a:rPr>
              <a:t>chỉnh</a:t>
            </a:r>
            <a:r>
              <a:rPr lang="en-US" sz="5400" b="1" dirty="0">
                <a:ln w="11430"/>
                <a:solidFill>
                  <a:srgbClr val="FF0000"/>
                </a:solidFill>
                <a:effectLst>
                  <a:outerShdw blurRad="50800" dist="39000" dir="5460000" algn="tl">
                    <a:srgbClr val="000000">
                      <a:alpha val="38000"/>
                    </a:srgbClr>
                  </a:outerShdw>
                </a:effectLst>
              </a:rPr>
              <a:t> </a:t>
            </a:r>
            <a:r>
              <a:rPr lang="en-US" sz="5400" b="1" dirty="0" err="1">
                <a:ln w="11430"/>
                <a:solidFill>
                  <a:srgbClr val="FF0000"/>
                </a:solidFill>
                <a:effectLst>
                  <a:outerShdw blurRad="50800" dist="39000" dir="5460000" algn="tl">
                    <a:srgbClr val="000000">
                      <a:alpha val="38000"/>
                    </a:srgbClr>
                  </a:outerShdw>
                </a:effectLst>
              </a:rPr>
              <a:t>bài</a:t>
            </a:r>
            <a:r>
              <a:rPr lang="en-US" sz="5400" b="1" dirty="0">
                <a:ln w="11430"/>
                <a:solidFill>
                  <a:srgbClr val="FF0000"/>
                </a:solidFill>
                <a:effectLst>
                  <a:outerShdw blurRad="50800" dist="39000" dir="5460000" algn="tl">
                    <a:srgbClr val="000000">
                      <a:alpha val="38000"/>
                    </a:srgbClr>
                  </a:outerShdw>
                </a:effectLst>
              </a:rPr>
              <a:t> </a:t>
            </a:r>
            <a:r>
              <a:rPr lang="en-US" sz="5400" b="1" dirty="0" err="1">
                <a:ln w="11430"/>
                <a:solidFill>
                  <a:srgbClr val="FF0000"/>
                </a:solidFill>
                <a:effectLst>
                  <a:outerShdw blurRad="50800" dist="39000" dir="5460000" algn="tl">
                    <a:srgbClr val="000000">
                      <a:alpha val="38000"/>
                    </a:srgbClr>
                  </a:outerShdw>
                </a:effectLst>
              </a:rPr>
              <a:t>văn</a:t>
            </a:r>
            <a:endParaRPr lang="en-US" sz="5400" b="1" dirty="0">
              <a:ln w="11430"/>
              <a:solidFill>
                <a:srgbClr val="FF0000"/>
              </a:solidFill>
              <a:effectLst>
                <a:outerShdw blurRad="50800" dist="39000" dir="5460000" algn="tl">
                  <a:srgbClr val="000000">
                    <a:alpha val="38000"/>
                  </a:srgbClr>
                </a:outerShdw>
              </a:effectLst>
            </a:endParaRPr>
          </a:p>
        </p:txBody>
      </p:sp>
      <p:sp>
        <p:nvSpPr>
          <p:cNvPr id="27655" name="Rectangle 7"/>
          <p:cNvSpPr>
            <a:spLocks noChangeArrowheads="1"/>
          </p:cNvSpPr>
          <p:nvPr/>
        </p:nvSpPr>
        <p:spPr bwMode="auto">
          <a:xfrm>
            <a:off x="228600" y="990600"/>
            <a:ext cx="8991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99"/>
                </a:solidFill>
              </a:rPr>
              <a:t>Hè vừa qua, về thăm quê ngoại, em vô cùng sung sướng khi được ngắm cảnh đẹp của vườn cây nhà ngoại. Nơi đó có ổi, mận, xoài, táo. </a:t>
            </a:r>
            <a:r>
              <a:rPr lang="en-US" sz="2600">
                <a:solidFill>
                  <a:srgbClr val="FF0000"/>
                </a:solidFill>
              </a:rPr>
              <a:t>Em thích nhất một cây chuối tiêu sai quả trong bụi chuối ở góc vườn.</a:t>
            </a:r>
          </a:p>
        </p:txBody>
      </p:sp>
      <p:sp>
        <p:nvSpPr>
          <p:cNvPr id="27656" name="Rectangle 8"/>
          <p:cNvSpPr>
            <a:spLocks noChangeArrowheads="1"/>
          </p:cNvSpPr>
          <p:nvPr/>
        </p:nvSpPr>
        <p:spPr bwMode="auto">
          <a:xfrm>
            <a:off x="228600" y="2743200"/>
            <a:ext cx="8763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Nhìn từ xa, cây chuối như một cái ô xanh mát rượi. Thân cây cao hơn đầu người, mọc thẳng, không có cành, chung quanh là mấy cây con đứng sát lại thành bụi.</a:t>
            </a:r>
            <a:r>
              <a:rPr lang="en-US" sz="2600">
                <a:solidFill>
                  <a:srgbClr val="002060"/>
                </a:solidFill>
              </a:rPr>
              <a:t> </a:t>
            </a:r>
            <a:r>
              <a:rPr lang="en-US" sz="2600">
                <a:solidFill>
                  <a:srgbClr val="FF0000"/>
                </a:solidFill>
              </a:rPr>
              <a:t>( Đến gần mới thấy rõ chiếc ô xanh đã không còn lành lặn, sắc màu đã không còn tươi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checkerboard(across)">
                                      <p:cBhvr>
                                        <p:cTn id="7" dur="5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checkerboard(across)">
                                      <p:cBhvr>
                                        <p:cTn id="12"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381000"/>
            <a:ext cx="891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00CC"/>
                </a:solidFill>
                <a:latin typeface="Times New Roman" pitchFamily="18" charset="0"/>
                <a:cs typeface="Times New Roman" pitchFamily="18" charset="0"/>
              </a:rPr>
              <a:t>Đoạn 3: Cây chuối có nhiều tàu lá, có tàu đã già khô, bị gió đánh rách ngang và rũ xuống gốc. Các tàu lá còn xanh thì liền tấm, to như cái máng nước úp sấp. Những tàu lá ở dưới màu xanh thẫm. Những tàu lá ở trên màu xanh mát, nhạt dần. </a:t>
            </a:r>
          </a:p>
        </p:txBody>
      </p:sp>
      <p:sp>
        <p:nvSpPr>
          <p:cNvPr id="5" name="TextBox 4"/>
          <p:cNvSpPr txBox="1">
            <a:spLocks noChangeArrowheads="1"/>
          </p:cNvSpPr>
          <p:nvPr/>
        </p:nvSpPr>
        <p:spPr bwMode="auto">
          <a:xfrm>
            <a:off x="438150" y="2098675"/>
            <a:ext cx="8477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FF0000"/>
                </a:solidFill>
                <a:latin typeface="Times New Roman" pitchFamily="18" charset="0"/>
                <a:cs typeface="Times New Roman" pitchFamily="18" charset="0"/>
              </a:rPr>
              <a:t>			  (Thân chuối đã có những vệt đen sẫm, chạy suốt thân.Đó là dấu hiệu cuả sự tàn úa. Em sờ tay vào thấy nhám nhám chứ không trơn láng như ngày chuối còn non. Buồng chuối dài lê thê, từ ngọn đổ xuống gốc. Buồng chuối có tới chục nải. Những nải chuối xếp thành từng lớp ngửa lên trên. Các quả chuối như bàn tay xòe ngón. Những trái chuối còn non, ốm gầy, ở đầu trái loe hoe túm râu đen ).</a:t>
            </a:r>
          </a:p>
        </p:txBody>
      </p:sp>
      <p:sp>
        <p:nvSpPr>
          <p:cNvPr id="6" name="TextBox 5"/>
          <p:cNvSpPr txBox="1"/>
          <p:nvPr/>
        </p:nvSpPr>
        <p:spPr>
          <a:xfrm>
            <a:off x="152400" y="1761668"/>
            <a:ext cx="8839200" cy="224676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0000CC"/>
                </a:solidFill>
                <a:latin typeface="Times New Roman" pitchFamily="18" charset="0"/>
                <a:cs typeface="Times New Roman" pitchFamily="18" charset="0"/>
              </a:rPr>
              <a:t>Đoạn 4: (Cây chuối rất có ích. Trái chuối ăn rất ngon và là nguồn dinh dưỡng vô cùng quý giá. Thân chuối, củ chuối xắt mỏng cho heo ăn. Lá chuối còn dùng để gói bánh, gói giò.)</a:t>
            </a:r>
            <a:r>
              <a:rPr lang="en-US" sz="2800" b="1">
                <a:solidFill>
                  <a:srgbClr val="C00000"/>
                </a:solidFill>
                <a:latin typeface="Times New Roman" pitchFamily="18" charset="0"/>
                <a:cs typeface="Times New Roman" pitchFamily="18" charset="0"/>
              </a:rPr>
              <a:t> 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nodeType="afterGroup">
                            <p:stCondLst>
                              <p:cond delay="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6" name="Picture 1" descr="91020101749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p:cNvSpPr>
            <a:spLocks noChangeArrowheads="1" noChangeShapeType="1" noTextEdit="1"/>
          </p:cNvSpPr>
          <p:nvPr/>
        </p:nvSpPr>
        <p:spPr bwMode="auto">
          <a:xfrm>
            <a:off x="685800" y="2514600"/>
            <a:ext cx="7931150" cy="2232025"/>
          </a:xfrm>
          <a:prstGeom prst="rect">
            <a:avLst/>
          </a:prstGeom>
        </p:spPr>
        <p:txBody>
          <a:bodyPr wrap="none" fromWordArt="1">
            <a:prstTxWarp prst="textDoubleWave1">
              <a:avLst>
                <a:gd name="adj1" fmla="val 6500"/>
                <a:gd name="adj2" fmla="val 0"/>
              </a:avLst>
            </a:prstTxWarp>
          </a:bodyPr>
          <a:lstStyle/>
          <a:p>
            <a:r>
              <a:rPr lang="vi-VN"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a:cs typeface="Times New Roman"/>
              </a:rPr>
              <a:t>Chúc các em chăm ngoan, học giỏi</a:t>
            </a:r>
            <a:endPar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88135" y="200225"/>
            <a:ext cx="3351976" cy="52389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Tập</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làm</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văn</a:t>
            </a:r>
            <a:r>
              <a:rPr lang="vi-VN"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7200" b="1" dirty="0">
              <a:ln w="11430"/>
              <a:solidFill>
                <a:srgbClr val="C00000"/>
              </a:solidFill>
              <a:effectLst>
                <a:outerShdw blurRad="50800" dist="39000" dir="5460000" algn="tl">
                  <a:srgbClr val="000000">
                    <a:alpha val="38000"/>
                  </a:srgbClr>
                </a:outerShdw>
              </a:effectLst>
              <a:latin typeface="+mn-lt"/>
            </a:endParaRPr>
          </a:p>
        </p:txBody>
      </p:sp>
      <p:sp>
        <p:nvSpPr>
          <p:cNvPr id="8" name="Rectangle 7"/>
          <p:cNvSpPr/>
          <p:nvPr/>
        </p:nvSpPr>
        <p:spPr>
          <a:xfrm>
            <a:off x="187880" y="854075"/>
            <a:ext cx="8721170"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LUYỆN TẬP XÂY DỰNG ĐOẠN VĂN MIÊU TẢ CÂY CỐI.</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17412" name="Picture 2" descr="D:\Chi Oanh\cay 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90800"/>
            <a:ext cx="2819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p:cNvSpPr>
            <a:spLocks noChangeArrowheads="1"/>
          </p:cNvSpPr>
          <p:nvPr/>
        </p:nvSpPr>
        <p:spPr bwMode="auto">
          <a:xfrm>
            <a:off x="228600" y="1576388"/>
            <a:ext cx="80597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i="1">
                <a:solidFill>
                  <a:srgbClr val="FF0000"/>
                </a:solidFill>
              </a:rPr>
              <a:t>1. Đọc dàn ý bài văn miêu  tả cây chuối tiêu dưới đây:</a:t>
            </a:r>
          </a:p>
        </p:txBody>
      </p:sp>
      <p:sp>
        <p:nvSpPr>
          <p:cNvPr id="7" name="Rectangle 6"/>
          <p:cNvSpPr/>
          <p:nvPr/>
        </p:nvSpPr>
        <p:spPr>
          <a:xfrm>
            <a:off x="2988135" y="200225"/>
            <a:ext cx="3351976" cy="52389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Tập</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làm</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văn</a:t>
            </a:r>
            <a:r>
              <a:rPr lang="vi-VN"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7200" b="1" dirty="0">
              <a:ln w="11430"/>
              <a:solidFill>
                <a:srgbClr val="C00000"/>
              </a:solidFill>
              <a:effectLst>
                <a:outerShdw blurRad="50800" dist="39000" dir="5460000" algn="tl">
                  <a:srgbClr val="000000">
                    <a:alpha val="38000"/>
                  </a:srgbClr>
                </a:outerShdw>
              </a:effectLst>
              <a:latin typeface="+mn-lt"/>
            </a:endParaRPr>
          </a:p>
        </p:txBody>
      </p:sp>
      <p:sp>
        <p:nvSpPr>
          <p:cNvPr id="8" name="Rectangle 7"/>
          <p:cNvSpPr/>
          <p:nvPr/>
        </p:nvSpPr>
        <p:spPr>
          <a:xfrm>
            <a:off x="1380305" y="770823"/>
            <a:ext cx="6447011" cy="73088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LUYỆN TẬP XÂY DỰNG ĐOẠN VĂN MIÊU TẢ CÂY CỐI.</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8443" name="Rectangle 11"/>
          <p:cNvSpPr>
            <a:spLocks noChangeArrowheads="1"/>
          </p:cNvSpPr>
          <p:nvPr/>
        </p:nvSpPr>
        <p:spPr bwMode="auto">
          <a:xfrm>
            <a:off x="533400" y="2133600"/>
            <a:ext cx="84582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Giới thiệu cây chuối tiêu.</a:t>
            </a:r>
          </a:p>
          <a:p>
            <a:r>
              <a:rPr lang="en-US" sz="2600">
                <a:solidFill>
                  <a:srgbClr val="0000CC"/>
                </a:solidFill>
              </a:rPr>
              <a:t>Tả bao quát cây chuối tiêu.</a:t>
            </a:r>
          </a:p>
          <a:p>
            <a:r>
              <a:rPr lang="en-US" sz="2600">
                <a:solidFill>
                  <a:srgbClr val="0000CC"/>
                </a:solidFill>
              </a:rPr>
              <a:t>Tả các bộ phận của cây chuối tiêu (tàu lá, buồng chuối, nải chuối, quả chuối,…)</a:t>
            </a:r>
          </a:p>
          <a:p>
            <a:r>
              <a:rPr lang="en-US" sz="2600">
                <a:solidFill>
                  <a:srgbClr val="0000CC"/>
                </a:solidFill>
              </a:rPr>
              <a:t>Nêu lợi ích của cây chuối tiêu.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checkerboard(across)">
                                      <p:cBhvr>
                                        <p:cTn id="7" dur="5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checkerboard(across)">
                                      <p:cBhvr>
                                        <p:cTn id="12"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24000"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a:t>
            </a:r>
            <a:endParaRPr lang="en-US" sz="2800" b="1" dirty="0">
              <a:solidFill>
                <a:srgbClr val="FF0000"/>
              </a:solidFill>
              <a:latin typeface="Times New Roman" pitchFamily="18" charset="0"/>
              <a:cs typeface="Times New Roman" pitchFamily="18" charset="0"/>
            </a:endParaRPr>
          </a:p>
        </p:txBody>
      </p:sp>
      <p:sp>
        <p:nvSpPr>
          <p:cNvPr id="2" name="Action Button: End 1">
            <a:hlinkClick r:id="rId3" action="ppaction://hlinksldjump" highlightClick="1"/>
          </p:cNvPr>
          <p:cNvSpPr/>
          <p:nvPr/>
        </p:nvSpPr>
        <p:spPr>
          <a:xfrm>
            <a:off x="7924800" y="261938"/>
            <a:ext cx="609600" cy="26193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74" name="Rectangle 18"/>
          <p:cNvSpPr>
            <a:spLocks noChangeArrowheads="1"/>
          </p:cNvSpPr>
          <p:nvPr/>
        </p:nvSpPr>
        <p:spPr bwMode="auto">
          <a:xfrm>
            <a:off x="0" y="533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CC"/>
                </a:solidFill>
              </a:rPr>
              <a:t>(……..). Em thích nhất một cây chuối tiêu sai quả trong bụi chuối ở góc vườn.</a:t>
            </a:r>
          </a:p>
        </p:txBody>
      </p:sp>
      <p:sp>
        <p:nvSpPr>
          <p:cNvPr id="19475" name="Rectangle 19"/>
          <p:cNvSpPr>
            <a:spLocks noChangeArrowheads="1"/>
          </p:cNvSpPr>
          <p:nvPr/>
        </p:nvSpPr>
        <p:spPr bwMode="auto">
          <a:xfrm>
            <a:off x="0" y="1371600"/>
            <a:ext cx="89154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a:t>
            </a:r>
          </a:p>
          <a:p>
            <a:r>
              <a:rPr lang="en-US" sz="2600">
                <a:solidFill>
                  <a:srgbClr val="0000CC"/>
                </a:solidFill>
              </a:rPr>
              <a:t>Nhìn từ xa, cây chuối như một cái ô xanh mát rượi. Thân cây cao hơn đầu người, mọc thẳng, không có cành, chung quanh là mấy cây con đứng sát lại thành bụi (….)</a:t>
            </a:r>
          </a:p>
        </p:txBody>
      </p:sp>
      <p:sp>
        <p:nvSpPr>
          <p:cNvPr id="19476" name="Rectangle 20"/>
          <p:cNvSpPr>
            <a:spLocks noChangeArrowheads="1"/>
          </p:cNvSpPr>
          <p:nvPr/>
        </p:nvSpPr>
        <p:spPr bwMode="auto">
          <a:xfrm>
            <a:off x="76200" y="3048000"/>
            <a:ext cx="8610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 Đoạn 3:</a:t>
            </a:r>
          </a:p>
          <a:p>
            <a:r>
              <a:rPr lang="en-US" sz="2600">
                <a:solidFill>
                  <a:srgbClr val="0000CC"/>
                </a:solidFill>
              </a:rPr>
              <a:t>Cây chuối có nhiều tàu lá, có tàu đã già khô, bị gió đánh rách ngang và rũ xuống gốc. Các tàu lá còn xanh thì liền tấm, to như cái máng nước úp sấp. Những tàu lá ở dưới màu xanh thẫm. Những tàu lá ở trên màu xanh mát, nhạt dần. (………)  </a:t>
            </a:r>
          </a:p>
        </p:txBody>
      </p:sp>
      <p:sp>
        <p:nvSpPr>
          <p:cNvPr id="19477" name="Rectangle 21"/>
          <p:cNvSpPr>
            <a:spLocks noChangeArrowheads="1"/>
          </p:cNvSpPr>
          <p:nvPr/>
        </p:nvSpPr>
        <p:spPr bwMode="auto">
          <a:xfrm>
            <a:off x="139700" y="5562600"/>
            <a:ext cx="86995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4:</a:t>
            </a:r>
          </a:p>
          <a:p>
            <a:r>
              <a:rPr lang="en-US" sz="2600">
                <a:solidFill>
                  <a:srgbClr val="0000CC"/>
                </a:solidFill>
              </a:rPr>
              <a:t>(……..) 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9474"/>
                                        </p:tgtEl>
                                        <p:attrNameLst>
                                          <p:attrName>style.visibility</p:attrName>
                                        </p:attrNameLst>
                                      </p:cBhvr>
                                      <p:to>
                                        <p:strVal val="visible"/>
                                      </p:to>
                                    </p:set>
                                    <p:animEffect transition="in" filter="checkerboard(across)">
                                      <p:cBhvr>
                                        <p:cTn id="14" dur="500"/>
                                        <p:tgtEl>
                                          <p:spTgt spid="1947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9475"/>
                                        </p:tgtEl>
                                        <p:attrNameLst>
                                          <p:attrName>style.visibility</p:attrName>
                                        </p:attrNameLst>
                                      </p:cBhvr>
                                      <p:to>
                                        <p:strVal val="visible"/>
                                      </p:to>
                                    </p:set>
                                    <p:animEffect transition="in" filter="checkerboard(across)">
                                      <p:cBhvr>
                                        <p:cTn id="19" dur="500"/>
                                        <p:tgtEl>
                                          <p:spTgt spid="194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9476"/>
                                        </p:tgtEl>
                                        <p:attrNameLst>
                                          <p:attrName>style.visibility</p:attrName>
                                        </p:attrNameLst>
                                      </p:cBhvr>
                                      <p:to>
                                        <p:strVal val="visible"/>
                                      </p:to>
                                    </p:set>
                                    <p:animEffect transition="in" filter="checkerboard(across)">
                                      <p:cBhvr>
                                        <p:cTn id="24" dur="500"/>
                                        <p:tgtEl>
                                          <p:spTgt spid="194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9477"/>
                                        </p:tgtEl>
                                        <p:attrNameLst>
                                          <p:attrName>style.visibility</p:attrName>
                                        </p:attrNameLst>
                                      </p:cBhvr>
                                      <p:to>
                                        <p:strVal val="visible"/>
                                      </p:to>
                                    </p:set>
                                    <p:animEffect transition="in" filter="checkerboard(across)">
                                      <p:cBhvr>
                                        <p:cTn id="29"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P spid="19475" grpId="0"/>
      <p:bldP spid="19476" grpId="0"/>
      <p:bldP spid="194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24000"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a:t>
            </a:r>
            <a:endParaRPr lang="en-US" sz="2800" b="1" dirty="0">
              <a:solidFill>
                <a:srgbClr val="FF0000"/>
              </a:solidFill>
              <a:latin typeface="Times New Roman" pitchFamily="18" charset="0"/>
              <a:cs typeface="Times New Roman" pitchFamily="18" charset="0"/>
            </a:endParaRPr>
          </a:p>
        </p:txBody>
      </p:sp>
      <p:sp>
        <p:nvSpPr>
          <p:cNvPr id="20497" name="Rectangle 17"/>
          <p:cNvSpPr>
            <a:spLocks noChangeArrowheads="1"/>
          </p:cNvSpPr>
          <p:nvPr/>
        </p:nvSpPr>
        <p:spPr bwMode="auto">
          <a:xfrm>
            <a:off x="76200" y="585788"/>
            <a:ext cx="8534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 ). Em thích nhất một cây chuối tiêu sai quả trong bụi chuối ở góc vườn.</a:t>
            </a:r>
          </a:p>
        </p:txBody>
      </p:sp>
      <p:sp>
        <p:nvSpPr>
          <p:cNvPr id="20498" name="Rectangle 18"/>
          <p:cNvSpPr>
            <a:spLocks noChangeArrowheads="1"/>
          </p:cNvSpPr>
          <p:nvPr/>
        </p:nvSpPr>
        <p:spPr bwMode="auto">
          <a:xfrm>
            <a:off x="95250" y="1462088"/>
            <a:ext cx="760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i="1">
                <a:solidFill>
                  <a:srgbClr val="FF0000"/>
                </a:solidFill>
              </a:rPr>
              <a:t>Đoạn 1 đã có phần nào? Còn thiếu phần nào?</a:t>
            </a:r>
          </a:p>
        </p:txBody>
      </p:sp>
      <p:sp>
        <p:nvSpPr>
          <p:cNvPr id="20499" name="Rectangle 19"/>
          <p:cNvSpPr>
            <a:spLocks noChangeArrowheads="1"/>
          </p:cNvSpPr>
          <p:nvPr/>
        </p:nvSpPr>
        <p:spPr bwMode="auto">
          <a:xfrm>
            <a:off x="76200" y="2009775"/>
            <a:ext cx="8001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1: mới có câu kết đoạn, ta cần bổ sung câu mở đoạn và phần phát triển thân đoạn.</a:t>
            </a:r>
          </a:p>
        </p:txBody>
      </p:sp>
      <p:sp>
        <p:nvSpPr>
          <p:cNvPr id="20500" name="Rectangle 20"/>
          <p:cNvSpPr>
            <a:spLocks noChangeArrowheads="1"/>
          </p:cNvSpPr>
          <p:nvPr/>
        </p:nvSpPr>
        <p:spPr bwMode="auto">
          <a:xfrm>
            <a:off x="76200" y="2895600"/>
            <a:ext cx="90678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Hè vừa qua, về thăm quê ngoại, em vô cùng sung sướng khi được ngắm cảnh đẹp của vườn cây ăn quả nhà ngoại. Nơi đó có ổi, mận, xoài, táo,….</a:t>
            </a:r>
            <a:r>
              <a:rPr lang="en-US" sz="2600">
                <a:solidFill>
                  <a:srgbClr val="000099"/>
                </a:solidFill>
              </a:rPr>
              <a:t> </a:t>
            </a:r>
            <a:r>
              <a:rPr lang="en-US" sz="2600">
                <a:solidFill>
                  <a:srgbClr val="FF0000"/>
                </a:solidFill>
              </a:rPr>
              <a:t>Em thích nhất một cây chuối tiêu sai quả trong bụi chuối ở góc vườn.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0497"/>
                                        </p:tgtEl>
                                        <p:attrNameLst>
                                          <p:attrName>style.visibility</p:attrName>
                                        </p:attrNameLst>
                                      </p:cBhvr>
                                      <p:to>
                                        <p:strVal val="visible"/>
                                      </p:to>
                                    </p:set>
                                    <p:animEffect transition="in" filter="checkerboard(across)">
                                      <p:cBhvr>
                                        <p:cTn id="14" dur="500"/>
                                        <p:tgtEl>
                                          <p:spTgt spid="204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0498"/>
                                        </p:tgtEl>
                                        <p:attrNameLst>
                                          <p:attrName>style.visibility</p:attrName>
                                        </p:attrNameLst>
                                      </p:cBhvr>
                                      <p:to>
                                        <p:strVal val="visible"/>
                                      </p:to>
                                    </p:set>
                                    <p:animEffect transition="in" filter="checkerboard(across)">
                                      <p:cBhvr>
                                        <p:cTn id="19" dur="500"/>
                                        <p:tgtEl>
                                          <p:spTgt spid="204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0499"/>
                                        </p:tgtEl>
                                        <p:attrNameLst>
                                          <p:attrName>style.visibility</p:attrName>
                                        </p:attrNameLst>
                                      </p:cBhvr>
                                      <p:to>
                                        <p:strVal val="visible"/>
                                      </p:to>
                                    </p:set>
                                    <p:animEffect transition="in" filter="checkerboard(across)">
                                      <p:cBhvr>
                                        <p:cTn id="24" dur="500"/>
                                        <p:tgtEl>
                                          <p:spTgt spid="204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0500"/>
                                        </p:tgtEl>
                                        <p:attrNameLst>
                                          <p:attrName>style.visibility</p:attrName>
                                        </p:attrNameLst>
                                      </p:cBhvr>
                                      <p:to>
                                        <p:strVal val="visible"/>
                                      </p:to>
                                    </p:set>
                                    <p:animEffect transition="in" filter="checkerboard(across)">
                                      <p:cBhvr>
                                        <p:cTn id="29"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p:bldP spid="20498" grpId="0"/>
      <p:bldP spid="20499" grpId="0"/>
      <p:bldP spid="205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Beginning 1">
            <a:hlinkClick r:id="rId3" action="ppaction://hlinksldjump" highlightClick="1"/>
          </p:cNvPr>
          <p:cNvSpPr/>
          <p:nvPr/>
        </p:nvSpPr>
        <p:spPr>
          <a:xfrm>
            <a:off x="7924800" y="6400800"/>
            <a:ext cx="6096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7" name="Rectangle 13"/>
          <p:cNvSpPr>
            <a:spLocks noChangeArrowheads="1"/>
          </p:cNvSpPr>
          <p:nvPr/>
        </p:nvSpPr>
        <p:spPr bwMode="auto">
          <a:xfrm>
            <a:off x="228600" y="149225"/>
            <a:ext cx="8610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a:t>
            </a:r>
          </a:p>
          <a:p>
            <a:r>
              <a:rPr lang="en-US" sz="2600">
                <a:solidFill>
                  <a:srgbClr val="0000CC"/>
                </a:solidFill>
              </a:rPr>
              <a:t>Nhìn từ xa, cây chuối như một cái ô xanh mát rượi. Thân cây cao hơn đầu người, mọc thẳng, không có cành, chung quanh là mấy cây con đứng sát lại thành bụi (….)</a:t>
            </a:r>
          </a:p>
        </p:txBody>
      </p:sp>
      <p:sp>
        <p:nvSpPr>
          <p:cNvPr id="21518" name="Rectangle 14"/>
          <p:cNvSpPr>
            <a:spLocks noChangeArrowheads="1"/>
          </p:cNvSpPr>
          <p:nvPr/>
        </p:nvSpPr>
        <p:spPr bwMode="auto">
          <a:xfrm>
            <a:off x="228600" y="1781175"/>
            <a:ext cx="8839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 là phần nào của dàn ý? Đoạn này đã có phần nào và cần bổ sung phần nào?</a:t>
            </a:r>
          </a:p>
        </p:txBody>
      </p:sp>
      <p:sp>
        <p:nvSpPr>
          <p:cNvPr id="21519" name="Text Box 15"/>
          <p:cNvSpPr txBox="1">
            <a:spLocks noChangeArrowheads="1"/>
          </p:cNvSpPr>
          <p:nvPr/>
        </p:nvSpPr>
        <p:spPr bwMode="auto">
          <a:xfrm>
            <a:off x="228600" y="1765300"/>
            <a:ext cx="8915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này thuộc phần thân bài. Đoạn này đã có câu mở đoạn. Ta cần bổ sung câu phát triển đoạn và kết đoạn</a:t>
            </a:r>
          </a:p>
        </p:txBody>
      </p:sp>
      <p:sp>
        <p:nvSpPr>
          <p:cNvPr id="21520" name="Rectangle 16"/>
          <p:cNvSpPr>
            <a:spLocks noChangeArrowheads="1"/>
          </p:cNvSpPr>
          <p:nvPr/>
        </p:nvSpPr>
        <p:spPr bwMode="auto">
          <a:xfrm>
            <a:off x="228600" y="2667000"/>
            <a:ext cx="8610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Nhìn từ xa, cây chuối như một cái ô xanh mát rượi. Thân cây cao hơn đầu người, mọc thẳng, không có cành, chung quanh là mấy cây con đứng sát lại thành bụi</a:t>
            </a:r>
            <a:r>
              <a:rPr lang="en-US" sz="2600">
                <a:solidFill>
                  <a:srgbClr val="002060"/>
                </a:solidFill>
              </a:rPr>
              <a:t> </a:t>
            </a:r>
            <a:r>
              <a:rPr lang="en-US" sz="2600">
                <a:solidFill>
                  <a:srgbClr val="FF0000"/>
                </a:solidFill>
              </a:rPr>
              <a:t>(như người mẹ đang dắt con đi dạo mát.</a:t>
            </a:r>
            <a:r>
              <a:rPr lang="en-US" sz="2600">
                <a:solidFill>
                  <a:srgbClr val="002060"/>
                </a:solidFill>
              </a:rPr>
              <a:t> </a:t>
            </a:r>
            <a:r>
              <a:rPr lang="en-US" sz="2600">
                <a:solidFill>
                  <a:srgbClr val="FF0000"/>
                </a:solidFill>
              </a:rPr>
              <a:t>Đến gần mới thấy rõ chiếc ô xanh đã không còn lành lặn, sắc màu đã không còn tươi tốt. Vỏ cây đã hơi khô lại, sờ vào thấy ram ráp.)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checkerboard(across)">
                                      <p:cBhvr>
                                        <p:cTn id="7" dur="500"/>
                                        <p:tgtEl>
                                          <p:spTgt spid="21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checkerboard(across)">
                                      <p:cBhvr>
                                        <p:cTn id="12" dur="500"/>
                                        <p:tgtEl>
                                          <p:spTgt spid="21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21518"/>
                                        </p:tgtEl>
                                      </p:cBhvr>
                                    </p:animEffect>
                                    <p:set>
                                      <p:cBhvr>
                                        <p:cTn id="17" dur="1" fill="hold">
                                          <p:stCondLst>
                                            <p:cond delay="499"/>
                                          </p:stCondLst>
                                        </p:cTn>
                                        <p:tgtEl>
                                          <p:spTgt spid="2151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19"/>
                                        </p:tgtEl>
                                        <p:attrNameLst>
                                          <p:attrName>style.visibility</p:attrName>
                                        </p:attrNameLst>
                                      </p:cBhvr>
                                      <p:to>
                                        <p:strVal val="visible"/>
                                      </p:to>
                                    </p:set>
                                    <p:animEffect transition="in" filter="checkerboard(across)">
                                      <p:cBhvr>
                                        <p:cTn id="22" dur="500"/>
                                        <p:tgtEl>
                                          <p:spTgt spid="215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21519"/>
                                        </p:tgtEl>
                                      </p:cBhvr>
                                    </p:animEffect>
                                    <p:set>
                                      <p:cBhvr>
                                        <p:cTn id="27" dur="1" fill="hold">
                                          <p:stCondLst>
                                            <p:cond delay="499"/>
                                          </p:stCondLst>
                                        </p:cTn>
                                        <p:tgtEl>
                                          <p:spTgt spid="2151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520"/>
                                        </p:tgtEl>
                                        <p:attrNameLst>
                                          <p:attrName>style.visibility</p:attrName>
                                        </p:attrNameLst>
                                      </p:cBhvr>
                                      <p:to>
                                        <p:strVal val="visible"/>
                                      </p:to>
                                    </p:set>
                                    <p:animEffect transition="in" filter="checkerboard(across)">
                                      <p:cBhvr>
                                        <p:cTn id="3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18" grpId="0"/>
      <p:bldP spid="21518" grpId="1"/>
      <p:bldP spid="21519" grpId="0"/>
      <p:bldP spid="21519" grpId="1"/>
      <p:bldP spid="215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hi Oanh\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Alternate Process 3"/>
          <p:cNvSpPr/>
          <p:nvPr/>
        </p:nvSpPr>
        <p:spPr>
          <a:xfrm>
            <a:off x="3124200" y="5334000"/>
            <a:ext cx="28194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a:solidFill>
                  <a:srgbClr val="0000CC"/>
                </a:solidFill>
                <a:latin typeface="Constantia" pitchFamily="18" charset="0"/>
              </a:rPr>
              <a:t>Bụi chuối tiêu</a:t>
            </a:r>
          </a:p>
        </p:txBody>
      </p:sp>
      <p:pic>
        <p:nvPicPr>
          <p:cNvPr id="22533" name="Picture 5" descr="Ch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90600"/>
            <a:ext cx="45720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228600" y="150813"/>
            <a:ext cx="8915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00CC"/>
                </a:solidFill>
                <a:latin typeface="Times New Roman" pitchFamily="18" charset="0"/>
                <a:cs typeface="Times New Roman" pitchFamily="18" charset="0"/>
              </a:rPr>
              <a:t>Đoạn 3: Cây chuối có nhiều tàu lá, có tàu đã già khô, bị gió đánh rách ngang và rũ xuống gốc. Các tàu lá còn xanh thì liền tấm, to như cái máng nước úp sấp. Những tàu lá ở dưới màu xanh thẫm. Những tàu lá ở trên màu xanh mát, nhạt dần. </a:t>
            </a:r>
          </a:p>
        </p:txBody>
      </p:sp>
      <p:grpSp>
        <p:nvGrpSpPr>
          <p:cNvPr id="7" name="Group 4"/>
          <p:cNvGrpSpPr>
            <a:grpSpLocks/>
          </p:cNvGrpSpPr>
          <p:nvPr/>
        </p:nvGrpSpPr>
        <p:grpSpPr bwMode="auto">
          <a:xfrm>
            <a:off x="0" y="2895600"/>
            <a:ext cx="8745538" cy="2335213"/>
            <a:chOff x="495" y="2172"/>
            <a:chExt cx="4551" cy="2981"/>
          </a:xfrm>
        </p:grpSpPr>
        <p:sp>
          <p:nvSpPr>
            <p:cNvPr id="23558" name="AutoShape 5" descr="Dotted diamond"/>
            <p:cNvSpPr>
              <a:spLocks noChangeArrowheads="1"/>
            </p:cNvSpPr>
            <p:nvPr/>
          </p:nvSpPr>
          <p:spPr bwMode="auto">
            <a:xfrm>
              <a:off x="714" y="2172"/>
              <a:ext cx="4332" cy="1168"/>
            </a:xfrm>
            <a:prstGeom prst="wedgeRoundRectCallout">
              <a:avLst>
                <a:gd name="adj1" fmla="val -42500"/>
                <a:gd name="adj2" fmla="val 98269"/>
                <a:gd name="adj3" fmla="val 16667"/>
              </a:avLst>
            </a:prstGeom>
            <a:pattFill prst="dotDmnd">
              <a:fgClr>
                <a:srgbClr val="FFCCFF"/>
              </a:fgClr>
              <a:bgClr>
                <a:schemeClr val="bg1"/>
              </a:bgClr>
            </a:pattFill>
            <a:ln w="9525">
              <a:solidFill>
                <a:srgbClr val="3399FF"/>
              </a:solidFill>
              <a:miter lim="800000"/>
              <a:headEnd/>
              <a:tailEnd/>
            </a:ln>
          </p:spPr>
          <p:txBody>
            <a:bodyPr/>
            <a:lstStyle/>
            <a:p>
              <a:pPr>
                <a:spcBef>
                  <a:spcPct val="20000"/>
                </a:spcBef>
              </a:pPr>
              <a:r>
                <a:rPr lang="en-US" sz="2800" b="1">
                  <a:solidFill>
                    <a:srgbClr val="990099"/>
                  </a:solidFill>
                  <a:latin typeface="Times New Roman" pitchFamily="18" charset="0"/>
                  <a:cs typeface="Times New Roman" pitchFamily="18" charset="0"/>
                </a:rPr>
                <a:t>Đoạn này thuộc phần nào của bài văn? Đoạn này miêu tả gì?Ta cần bổ sung phần nào?</a:t>
              </a:r>
            </a:p>
          </p:txBody>
        </p:sp>
        <p:pic>
          <p:nvPicPr>
            <p:cNvPr id="23559" name="Picture 6" descr="happyfac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 y="3923"/>
              <a:ext cx="864"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ound Diagonal Corner Rectangle 9"/>
          <p:cNvSpPr/>
          <p:nvPr/>
        </p:nvSpPr>
        <p:spPr>
          <a:xfrm>
            <a:off x="1905000" y="4114800"/>
            <a:ext cx="6705600" cy="1752600"/>
          </a:xfrm>
          <a:prstGeom prst="round2Diag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err="1">
                <a:solidFill>
                  <a:srgbClr val="FF0000"/>
                </a:solidFill>
              </a:rPr>
              <a:t>Đoạn</a:t>
            </a:r>
            <a:r>
              <a:rPr lang="en-US" sz="2800" b="1" dirty="0">
                <a:solidFill>
                  <a:srgbClr val="FF0000"/>
                </a:solidFill>
              </a:rPr>
              <a:t> </a:t>
            </a:r>
            <a:r>
              <a:rPr lang="en-US" sz="2800" b="1" dirty="0" err="1">
                <a:solidFill>
                  <a:srgbClr val="FF0000"/>
                </a:solidFill>
              </a:rPr>
              <a:t>này</a:t>
            </a:r>
            <a:r>
              <a:rPr lang="en-US" sz="2800" b="1" dirty="0">
                <a:solidFill>
                  <a:srgbClr val="FF0000"/>
                </a:solidFill>
              </a:rPr>
              <a:t>  </a:t>
            </a:r>
            <a:r>
              <a:rPr lang="en-US" sz="2800" b="1" dirty="0" err="1">
                <a:solidFill>
                  <a:srgbClr val="FF0000"/>
                </a:solidFill>
              </a:rPr>
              <a:t>thuộc</a:t>
            </a:r>
            <a:r>
              <a:rPr lang="en-US" sz="2800" b="1" dirty="0">
                <a:solidFill>
                  <a:srgbClr val="FF0000"/>
                </a:solidFill>
              </a:rPr>
              <a:t> </a:t>
            </a:r>
            <a:r>
              <a:rPr lang="en-US" sz="2800" b="1" dirty="0" err="1">
                <a:solidFill>
                  <a:srgbClr val="FF0000"/>
                </a:solidFill>
              </a:rPr>
              <a:t>phần</a:t>
            </a:r>
            <a:r>
              <a:rPr lang="en-US" sz="2800" b="1" dirty="0">
                <a:solidFill>
                  <a:srgbClr val="FF0000"/>
                </a:solidFill>
              </a:rPr>
              <a:t> </a:t>
            </a:r>
            <a:r>
              <a:rPr lang="en-US" sz="2800" b="1" dirty="0" err="1">
                <a:solidFill>
                  <a:srgbClr val="FF0000"/>
                </a:solidFill>
              </a:rPr>
              <a:t>thân</a:t>
            </a:r>
            <a:r>
              <a:rPr lang="en-US" sz="2800" b="1" dirty="0">
                <a:solidFill>
                  <a:srgbClr val="FF0000"/>
                </a:solidFill>
              </a:rPr>
              <a:t> </a:t>
            </a:r>
            <a:r>
              <a:rPr lang="en-US" sz="2800" b="1" dirty="0" err="1">
                <a:solidFill>
                  <a:srgbClr val="FF0000"/>
                </a:solidFill>
              </a:rPr>
              <a:t>bài</a:t>
            </a:r>
            <a:r>
              <a:rPr lang="en-US" sz="2800" b="1" dirty="0">
                <a:solidFill>
                  <a:srgbClr val="FF0000"/>
                </a:solidFill>
              </a:rPr>
              <a:t>. </a:t>
            </a:r>
            <a:r>
              <a:rPr lang="en-US" sz="2800" b="1" dirty="0" err="1">
                <a:solidFill>
                  <a:srgbClr val="FF0000"/>
                </a:solidFill>
              </a:rPr>
              <a:t>Đoạn</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tả</a:t>
            </a:r>
            <a:r>
              <a:rPr lang="en-US" sz="2800" b="1" dirty="0">
                <a:solidFill>
                  <a:srgbClr val="FF0000"/>
                </a:solidFill>
              </a:rPr>
              <a:t> chi </a:t>
            </a:r>
            <a:r>
              <a:rPr lang="en-US" sz="2800" b="1" dirty="0" err="1">
                <a:solidFill>
                  <a:srgbClr val="FF0000"/>
                </a:solidFill>
              </a:rPr>
              <a:t>tiết</a:t>
            </a:r>
            <a:r>
              <a:rPr lang="en-US" sz="2800" b="1" dirty="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bộ</a:t>
            </a:r>
            <a:r>
              <a:rPr lang="en-US" sz="2800" b="1" dirty="0">
                <a:solidFill>
                  <a:srgbClr val="FF0000"/>
                </a:solidFill>
              </a:rPr>
              <a:t> </a:t>
            </a:r>
            <a:r>
              <a:rPr lang="en-US" sz="2800" b="1" dirty="0" err="1">
                <a:solidFill>
                  <a:srgbClr val="FF0000"/>
                </a:solidFill>
              </a:rPr>
              <a:t>phận</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cây</a:t>
            </a:r>
            <a:r>
              <a:rPr lang="en-US" sz="2800" b="1" dirty="0">
                <a:solidFill>
                  <a:srgbClr val="FF0000"/>
                </a:solidFill>
              </a:rPr>
              <a:t> </a:t>
            </a:r>
            <a:r>
              <a:rPr lang="en-US" sz="2800" b="1" dirty="0" err="1">
                <a:solidFill>
                  <a:srgbClr val="FF0000"/>
                </a:solidFill>
              </a:rPr>
              <a:t>chuối</a:t>
            </a:r>
            <a:r>
              <a:rPr lang="en-US" sz="2800" b="1" dirty="0">
                <a:solidFill>
                  <a:srgbClr val="FF0000"/>
                </a:solidFill>
              </a:rPr>
              <a:t> </a:t>
            </a:r>
            <a:r>
              <a:rPr lang="en-US" sz="2800" b="1" dirty="0" err="1">
                <a:solidFill>
                  <a:srgbClr val="FF0000"/>
                </a:solidFill>
              </a:rPr>
              <a:t>tiêu</a:t>
            </a:r>
            <a:r>
              <a:rPr lang="en-US" sz="2800" b="1" dirty="0">
                <a:solidFill>
                  <a:srgbClr val="FF0000"/>
                </a:solidFill>
              </a:rPr>
              <a:t>. Ta </a:t>
            </a:r>
            <a:r>
              <a:rPr lang="en-US" sz="2800" b="1" dirty="0" err="1">
                <a:solidFill>
                  <a:srgbClr val="FF0000"/>
                </a:solidFill>
              </a:rPr>
              <a:t>cần</a:t>
            </a:r>
            <a:r>
              <a:rPr lang="en-US" sz="2800" b="1" dirty="0">
                <a:solidFill>
                  <a:srgbClr val="FF0000"/>
                </a:solidFill>
              </a:rPr>
              <a:t> </a:t>
            </a:r>
            <a:r>
              <a:rPr lang="en-US" sz="2800" b="1" dirty="0" err="1">
                <a:solidFill>
                  <a:srgbClr val="FF0000"/>
                </a:solidFill>
              </a:rPr>
              <a:t>bổ</a:t>
            </a:r>
            <a:r>
              <a:rPr lang="en-US" sz="2800" b="1" dirty="0">
                <a:solidFill>
                  <a:srgbClr val="FF0000"/>
                </a:solidFill>
              </a:rPr>
              <a:t> sung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tả</a:t>
            </a:r>
            <a:r>
              <a:rPr lang="en-US" sz="2800" b="1" dirty="0">
                <a:solidFill>
                  <a:srgbClr val="FF0000"/>
                </a:solidFill>
              </a:rPr>
              <a:t> </a:t>
            </a:r>
            <a:r>
              <a:rPr lang="en-US" sz="2800" b="1" dirty="0" err="1">
                <a:solidFill>
                  <a:srgbClr val="FF0000"/>
                </a:solidFill>
              </a:rPr>
              <a:t>thân</a:t>
            </a:r>
            <a:r>
              <a:rPr lang="en-US" sz="2800" b="1" dirty="0">
                <a:solidFill>
                  <a:srgbClr val="FF0000"/>
                </a:solidFill>
              </a:rPr>
              <a:t> </a:t>
            </a:r>
            <a:r>
              <a:rPr lang="en-US" sz="2800" b="1" dirty="0" err="1">
                <a:solidFill>
                  <a:srgbClr val="FF0000"/>
                </a:solidFill>
              </a:rPr>
              <a:t>chuối</a:t>
            </a:r>
            <a:r>
              <a:rPr lang="en-US" sz="2800" b="1" dirty="0">
                <a:solidFill>
                  <a:srgbClr val="FF0000"/>
                </a:solidFill>
              </a:rPr>
              <a:t>, </a:t>
            </a:r>
            <a:r>
              <a:rPr lang="en-US" sz="2800" b="1" dirty="0" err="1">
                <a:solidFill>
                  <a:srgbClr val="FF0000"/>
                </a:solidFill>
              </a:rPr>
              <a:t>buồng</a:t>
            </a:r>
            <a:r>
              <a:rPr lang="en-US" sz="2800" b="1" dirty="0">
                <a:solidFill>
                  <a:srgbClr val="FF0000"/>
                </a:solidFill>
              </a:rPr>
              <a:t> </a:t>
            </a:r>
            <a:r>
              <a:rPr lang="en-US" sz="2800" b="1" dirty="0" err="1">
                <a:solidFill>
                  <a:srgbClr val="FF0000"/>
                </a:solidFill>
              </a:rPr>
              <a:t>chuối</a:t>
            </a:r>
            <a:r>
              <a:rPr lang="en-US" sz="2800" b="1" dirty="0">
                <a:solidFill>
                  <a:srgbClr val="FF0000"/>
                </a:solidFill>
              </a:rPr>
              <a:t>.</a:t>
            </a:r>
            <a:endParaRPr lang="en-US" sz="2800" b="1" dirty="0">
              <a:solidFill>
                <a:srgbClr val="FF0000"/>
              </a:solidFill>
            </a:endParaRPr>
          </a:p>
        </p:txBody>
      </p:sp>
      <p:sp>
        <p:nvSpPr>
          <p:cNvPr id="11" name="TextBox 10"/>
          <p:cNvSpPr txBox="1">
            <a:spLocks noChangeArrowheads="1"/>
          </p:cNvSpPr>
          <p:nvPr/>
        </p:nvSpPr>
        <p:spPr bwMode="auto">
          <a:xfrm>
            <a:off x="3352800" y="19050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7030A0"/>
                </a:solidFill>
              </a:rPr>
              <a:t>(…..)</a:t>
            </a:r>
          </a:p>
        </p:txBody>
      </p:sp>
      <p:sp>
        <p:nvSpPr>
          <p:cNvPr id="12" name="TextBox 11"/>
          <p:cNvSpPr txBox="1">
            <a:spLocks noChangeArrowheads="1"/>
          </p:cNvSpPr>
          <p:nvPr/>
        </p:nvSpPr>
        <p:spPr bwMode="auto">
          <a:xfrm>
            <a:off x="438150" y="1865313"/>
            <a:ext cx="8477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FF0000"/>
                </a:solidFill>
                <a:latin typeface="Times New Roman" pitchFamily="18" charset="0"/>
                <a:cs typeface="Times New Roman" pitchFamily="18" charset="0"/>
              </a:rPr>
              <a:t>			  (Thân chuối đã có những vệt đen sẫm, chạy suốt thân.Đó là dấu hiệu cuả sự tàn úa. Em sờ tay vào thấy nhám nhám chứ không trơn láng như ngày chuối còn non. Buồng chuối dài lê thê, từ ngọn đổ xuống gốc. Buồng chuối có tới chục nải. Những nải chuối xếp thành từng lớp ngửa lên trên. Các quả chuối như bàn tay xòe ngón. Những trái chuối còn non, ốm gầy, ở đầu trái loe hoe túm râu đen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xit" presetSubtype="32" fill="hold" nodeType="clickEffect">
                                  <p:stCondLst>
                                    <p:cond delay="0"/>
                                  </p:stCondLst>
                                  <p:childTnLst>
                                    <p:animEffect transition="out" filter="circle(out)">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par>
                                <p:cTn id="20" presetID="6" presetClass="exit" presetSubtype="32" fill="hold" grpId="1" nodeType="withEffect">
                                  <p:stCondLst>
                                    <p:cond delay="0"/>
                                  </p:stCondLst>
                                  <p:childTnLst>
                                    <p:animEffect transition="out" filter="circle(out)">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4" fill="hold" grpId="0" nodeType="clickEffect">
                                  <p:stCondLst>
                                    <p:cond delay="0"/>
                                  </p:stCondLst>
                                  <p:childTnLst>
                                    <p:animEffect transition="out" filter="wipe(down)">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nodeType="afterGroup">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300413" cy="37147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1219200"/>
            <a:ext cx="428625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71&quot;/&gt;&lt;/object&gt;&lt;/object&gt;&lt;object type=&quot;8&quot; unique_id=&quot;10032&quot;&gt;&lt;/object&gt;&lt;/object&gt;&lt;/database&gt;"/>
  <p:tag name="MMPROD_NEXTUNIQUEID" val="10009"/>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1_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251</TotalTime>
  <Words>1054</Words>
  <Application>Microsoft Office PowerPoint</Application>
  <PresentationFormat>On-screen Show (4:3)</PresentationFormat>
  <Paragraphs>46</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Constantia</vt:lpstr>
      <vt:lpstr>Arial</vt:lpstr>
      <vt:lpstr>Calibri</vt:lpstr>
      <vt:lpstr>Wingdings 2</vt:lpstr>
      <vt:lpstr>Times New Roman</vt:lpstr>
      <vt:lpstr>Default Design</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22</cp:revision>
  <dcterms:created xsi:type="dcterms:W3CDTF">2011-02-16T15:19:59Z</dcterms:created>
  <dcterms:modified xsi:type="dcterms:W3CDTF">2015-08-13T17:42:08Z</dcterms:modified>
</cp:coreProperties>
</file>